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1" autoAdjust="0"/>
    <p:restoredTop sz="94660"/>
  </p:normalViewPr>
  <p:slideViewPr>
    <p:cSldViewPr snapToGrid="0">
      <p:cViewPr varScale="1">
        <p:scale>
          <a:sx n="130" d="100"/>
          <a:sy n="130" d="100"/>
        </p:scale>
        <p:origin x="110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847CED-5A5B-448F-853A-492B87C1B23C}" type="doc">
      <dgm:prSet loTypeId="urn:microsoft.com/office/officeart/2005/8/layout/chevronAccent+Icon" loCatId="officeonline" qsTypeId="urn:microsoft.com/office/officeart/2009/2/quickstyle/3d8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6609182-4688-43EE-99CA-216C2C87282B}">
      <dgm:prSet phldrT="[Text]"/>
      <dgm:spPr/>
      <dgm:t>
        <a:bodyPr/>
        <a:lstStyle/>
        <a:p>
          <a:endParaRPr lang="en-IN" dirty="0"/>
        </a:p>
      </dgm:t>
    </dgm:pt>
    <dgm:pt modelId="{061145E9-C048-4428-9E73-BF0E8FDA93C4}" type="parTrans" cxnId="{AB4DDA87-B57A-4F3B-8C45-D4DC95234E67}">
      <dgm:prSet/>
      <dgm:spPr/>
      <dgm:t>
        <a:bodyPr/>
        <a:lstStyle/>
        <a:p>
          <a:endParaRPr lang="en-IN"/>
        </a:p>
      </dgm:t>
    </dgm:pt>
    <dgm:pt modelId="{D98445E6-389A-4CB0-8A07-C6C5B0E837A9}" type="sibTrans" cxnId="{AB4DDA87-B57A-4F3B-8C45-D4DC95234E67}">
      <dgm:prSet/>
      <dgm:spPr/>
      <dgm:t>
        <a:bodyPr/>
        <a:lstStyle/>
        <a:p>
          <a:endParaRPr lang="en-IN"/>
        </a:p>
      </dgm:t>
    </dgm:pt>
    <dgm:pt modelId="{BC8892D9-2C1B-4A2E-B7B0-5C5FC74D55A9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Spear phishing</a:t>
          </a:r>
        </a:p>
      </dgm:t>
    </dgm:pt>
    <dgm:pt modelId="{0B1E45AD-13DD-4106-A7AE-D5FBE373A10F}" type="parTrans" cxnId="{DD8ECACA-A804-421A-8867-36A9E7B9F395}">
      <dgm:prSet/>
      <dgm:spPr/>
      <dgm:t>
        <a:bodyPr/>
        <a:lstStyle/>
        <a:p>
          <a:endParaRPr lang="en-IN"/>
        </a:p>
      </dgm:t>
    </dgm:pt>
    <dgm:pt modelId="{82D6EC39-5C29-47F7-875F-E03BB298589E}" type="sibTrans" cxnId="{DD8ECACA-A804-421A-8867-36A9E7B9F395}">
      <dgm:prSet/>
      <dgm:spPr/>
      <dgm:t>
        <a:bodyPr/>
        <a:lstStyle/>
        <a:p>
          <a:endParaRPr lang="en-IN"/>
        </a:p>
      </dgm:t>
    </dgm:pt>
    <dgm:pt modelId="{6EBCFA42-B592-4993-8170-7813C4E77DA9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whaling</a:t>
          </a:r>
        </a:p>
      </dgm:t>
    </dgm:pt>
    <dgm:pt modelId="{6D4A96AD-934C-4265-AE37-EC9A3B815A2F}" type="parTrans" cxnId="{53B01CF9-863D-4AE0-84B6-E561841BFA9E}">
      <dgm:prSet/>
      <dgm:spPr/>
      <dgm:t>
        <a:bodyPr/>
        <a:lstStyle/>
        <a:p>
          <a:endParaRPr lang="en-IN"/>
        </a:p>
      </dgm:t>
    </dgm:pt>
    <dgm:pt modelId="{52AB8A6A-CA03-4A94-ADC7-B57FB1E07ADA}" type="sibTrans" cxnId="{53B01CF9-863D-4AE0-84B6-E561841BFA9E}">
      <dgm:prSet/>
      <dgm:spPr/>
      <dgm:t>
        <a:bodyPr/>
        <a:lstStyle/>
        <a:p>
          <a:endParaRPr lang="en-IN"/>
        </a:p>
      </dgm:t>
    </dgm:pt>
    <dgm:pt modelId="{C7E53733-7BD2-4E7F-9E4D-069793AD6C98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SMS phishing</a:t>
          </a:r>
        </a:p>
      </dgm:t>
    </dgm:pt>
    <dgm:pt modelId="{CC3A7844-8993-478E-8C72-4530DFAD0B3B}" type="parTrans" cxnId="{71C6BD70-A6F1-4630-A7BC-7A68944BBC95}">
      <dgm:prSet/>
      <dgm:spPr/>
      <dgm:t>
        <a:bodyPr/>
        <a:lstStyle/>
        <a:p>
          <a:endParaRPr lang="en-IN"/>
        </a:p>
      </dgm:t>
    </dgm:pt>
    <dgm:pt modelId="{E134242E-32F3-49F3-8AC3-F9FB24B91927}" type="sibTrans" cxnId="{71C6BD70-A6F1-4630-A7BC-7A68944BBC95}">
      <dgm:prSet/>
      <dgm:spPr/>
      <dgm:t>
        <a:bodyPr/>
        <a:lstStyle/>
        <a:p>
          <a:endParaRPr lang="en-IN"/>
        </a:p>
      </dgm:t>
    </dgm:pt>
    <dgm:pt modelId="{27B0B395-B2D2-4263-82EB-66D54C53BEB3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Voice phishing</a:t>
          </a:r>
        </a:p>
      </dgm:t>
    </dgm:pt>
    <dgm:pt modelId="{A05B5093-8AED-40FD-A3F5-9D398C8A74FD}" type="parTrans" cxnId="{80BA9145-8D75-4069-82B7-49E16C04C770}">
      <dgm:prSet/>
      <dgm:spPr/>
      <dgm:t>
        <a:bodyPr/>
        <a:lstStyle/>
        <a:p>
          <a:endParaRPr lang="en-IN"/>
        </a:p>
      </dgm:t>
    </dgm:pt>
    <dgm:pt modelId="{EA3AB53E-4BEE-40E8-BC87-CBCA29F22A50}" type="sibTrans" cxnId="{80BA9145-8D75-4069-82B7-49E16C04C770}">
      <dgm:prSet/>
      <dgm:spPr/>
      <dgm:t>
        <a:bodyPr/>
        <a:lstStyle/>
        <a:p>
          <a:endParaRPr lang="en-IN"/>
        </a:p>
      </dgm:t>
    </dgm:pt>
    <dgm:pt modelId="{FAFC2739-935B-4288-87D1-A7B7ED291728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Clone phishing</a:t>
          </a:r>
        </a:p>
      </dgm:t>
    </dgm:pt>
    <dgm:pt modelId="{FF49E631-0F83-479B-9AC4-DEE7E3CEE270}" type="parTrans" cxnId="{7DFAF8F4-2F80-4BFD-ACA9-C46FA652E108}">
      <dgm:prSet/>
      <dgm:spPr/>
      <dgm:t>
        <a:bodyPr/>
        <a:lstStyle/>
        <a:p>
          <a:endParaRPr lang="en-IN"/>
        </a:p>
      </dgm:t>
    </dgm:pt>
    <dgm:pt modelId="{88D6D3CB-B060-48E8-A7F1-41A08CDB4A98}" type="sibTrans" cxnId="{7DFAF8F4-2F80-4BFD-ACA9-C46FA652E108}">
      <dgm:prSet/>
      <dgm:spPr/>
      <dgm:t>
        <a:bodyPr/>
        <a:lstStyle/>
        <a:p>
          <a:endParaRPr lang="en-IN"/>
        </a:p>
      </dgm:t>
    </dgm:pt>
    <dgm:pt modelId="{7B244E53-D508-4016-A184-82BA71BDA8E4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Angler phishing</a:t>
          </a:r>
        </a:p>
      </dgm:t>
    </dgm:pt>
    <dgm:pt modelId="{5789F7F4-3095-4C5B-A778-33A7FE1FCF27}" type="parTrans" cxnId="{617252B3-2AE9-4C6D-95C8-137C2A371941}">
      <dgm:prSet/>
      <dgm:spPr/>
      <dgm:t>
        <a:bodyPr/>
        <a:lstStyle/>
        <a:p>
          <a:endParaRPr lang="en-IN"/>
        </a:p>
      </dgm:t>
    </dgm:pt>
    <dgm:pt modelId="{B3B70829-4572-4DC4-A4FD-7ADC50F96FFA}" type="sibTrans" cxnId="{617252B3-2AE9-4C6D-95C8-137C2A371941}">
      <dgm:prSet/>
      <dgm:spPr/>
      <dgm:t>
        <a:bodyPr/>
        <a:lstStyle/>
        <a:p>
          <a:endParaRPr lang="en-IN"/>
        </a:p>
      </dgm:t>
    </dgm:pt>
    <dgm:pt modelId="{A6824B5D-568C-479C-AE20-2223593BC6E1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Email phishing</a:t>
          </a:r>
        </a:p>
      </dgm:t>
    </dgm:pt>
    <dgm:pt modelId="{7340C74E-8856-4DCB-ADF2-1A948A9194A6}" type="parTrans" cxnId="{00F15A05-DCCE-46A4-BDE4-2D51BF7711FA}">
      <dgm:prSet/>
      <dgm:spPr/>
      <dgm:t>
        <a:bodyPr/>
        <a:lstStyle/>
        <a:p>
          <a:endParaRPr lang="en-IN"/>
        </a:p>
      </dgm:t>
    </dgm:pt>
    <dgm:pt modelId="{367FF645-5658-4C90-AA33-95E2E1C21896}" type="sibTrans" cxnId="{00F15A05-DCCE-46A4-BDE4-2D51BF7711FA}">
      <dgm:prSet/>
      <dgm:spPr/>
      <dgm:t>
        <a:bodyPr/>
        <a:lstStyle/>
        <a:p>
          <a:endParaRPr lang="en-IN"/>
        </a:p>
      </dgm:t>
    </dgm:pt>
    <dgm:pt modelId="{5E146CDF-0096-4ECB-80A0-A6F00D3CD323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QR- code phishing</a:t>
          </a:r>
        </a:p>
      </dgm:t>
    </dgm:pt>
    <dgm:pt modelId="{657103B4-CB81-4B66-B8F3-C376B2AEBE55}" type="parTrans" cxnId="{AA47CEA4-0D73-4940-93E0-789D40498C29}">
      <dgm:prSet/>
      <dgm:spPr/>
      <dgm:t>
        <a:bodyPr/>
        <a:lstStyle/>
        <a:p>
          <a:endParaRPr lang="en-IN"/>
        </a:p>
      </dgm:t>
    </dgm:pt>
    <dgm:pt modelId="{A3900C82-E6C2-4E63-A903-A2ED0246AB91}" type="sibTrans" cxnId="{AA47CEA4-0D73-4940-93E0-789D40498C29}">
      <dgm:prSet/>
      <dgm:spPr/>
      <dgm:t>
        <a:bodyPr/>
        <a:lstStyle/>
        <a:p>
          <a:endParaRPr lang="en-IN"/>
        </a:p>
      </dgm:t>
    </dgm:pt>
    <dgm:pt modelId="{B920136D-8C4D-481B-A564-5D8624DF5D34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Evil twining phishing</a:t>
          </a:r>
        </a:p>
      </dgm:t>
    </dgm:pt>
    <dgm:pt modelId="{A5042B74-4B38-4694-9E80-9DF351E448C5}" type="parTrans" cxnId="{BFA92664-10C7-42F4-9F77-C726C772EA7C}">
      <dgm:prSet/>
      <dgm:spPr/>
      <dgm:t>
        <a:bodyPr/>
        <a:lstStyle/>
        <a:p>
          <a:endParaRPr lang="en-IN"/>
        </a:p>
      </dgm:t>
    </dgm:pt>
    <dgm:pt modelId="{94366474-7E9E-4487-B6FC-2F55C1AEF441}" type="sibTrans" cxnId="{BFA92664-10C7-42F4-9F77-C726C772EA7C}">
      <dgm:prSet/>
      <dgm:spPr/>
      <dgm:t>
        <a:bodyPr/>
        <a:lstStyle/>
        <a:p>
          <a:endParaRPr lang="en-IN"/>
        </a:p>
      </dgm:t>
    </dgm:pt>
    <dgm:pt modelId="{EFE181D5-D93B-4B29-AECE-E25BD33AB28C}" type="pres">
      <dgm:prSet presAssocID="{E3847CED-5A5B-448F-853A-492B87C1B23C}" presName="Name0" presStyleCnt="0">
        <dgm:presLayoutVars>
          <dgm:dir/>
          <dgm:resizeHandles val="exact"/>
        </dgm:presLayoutVars>
      </dgm:prSet>
      <dgm:spPr/>
    </dgm:pt>
    <dgm:pt modelId="{FB380197-3433-4091-BB28-69AC4AD3183B}" type="pres">
      <dgm:prSet presAssocID="{96609182-4688-43EE-99CA-216C2C87282B}" presName="composite" presStyleCnt="0"/>
      <dgm:spPr/>
    </dgm:pt>
    <dgm:pt modelId="{9669991E-8C0F-4005-9742-96DBD8957FFC}" type="pres">
      <dgm:prSet presAssocID="{96609182-4688-43EE-99CA-216C2C87282B}" presName="bgChev" presStyleLbl="node1" presStyleIdx="0" presStyleCnt="1"/>
      <dgm:spPr/>
    </dgm:pt>
    <dgm:pt modelId="{4B5C7F17-5ABC-4803-A76E-318208845566}" type="pres">
      <dgm:prSet presAssocID="{96609182-4688-43EE-99CA-216C2C87282B}" presName="txNode" presStyleLbl="fgAcc1" presStyleIdx="0" presStyleCnt="1" custLinFactNeighborX="-101">
        <dgm:presLayoutVars>
          <dgm:bulletEnabled val="1"/>
        </dgm:presLayoutVars>
      </dgm:prSet>
      <dgm:spPr/>
    </dgm:pt>
  </dgm:ptLst>
  <dgm:cxnLst>
    <dgm:cxn modelId="{00F15A05-DCCE-46A4-BDE4-2D51BF7711FA}" srcId="{96609182-4688-43EE-99CA-216C2C87282B}" destId="{A6824B5D-568C-479C-AE20-2223593BC6E1}" srcOrd="6" destOrd="0" parTransId="{7340C74E-8856-4DCB-ADF2-1A948A9194A6}" sibTransId="{367FF645-5658-4C90-AA33-95E2E1C21896}"/>
    <dgm:cxn modelId="{1F2FCB07-5E89-46BB-8205-4E43C3CE64DC}" type="presOf" srcId="{A6824B5D-568C-479C-AE20-2223593BC6E1}" destId="{4B5C7F17-5ABC-4803-A76E-318208845566}" srcOrd="0" destOrd="7" presId="urn:microsoft.com/office/officeart/2005/8/layout/chevronAccent+Icon"/>
    <dgm:cxn modelId="{1447C411-7BFD-4312-8E34-9A89B42ACA0F}" type="presOf" srcId="{5E146CDF-0096-4ECB-80A0-A6F00D3CD323}" destId="{4B5C7F17-5ABC-4803-A76E-318208845566}" srcOrd="0" destOrd="8" presId="urn:microsoft.com/office/officeart/2005/8/layout/chevronAccent+Icon"/>
    <dgm:cxn modelId="{B3993124-B4EB-43D9-BB9E-718FB30781E4}" type="presOf" srcId="{7B244E53-D508-4016-A184-82BA71BDA8E4}" destId="{4B5C7F17-5ABC-4803-A76E-318208845566}" srcOrd="0" destOrd="6" presId="urn:microsoft.com/office/officeart/2005/8/layout/chevronAccent+Icon"/>
    <dgm:cxn modelId="{DF9F0228-7C8C-4C7E-AB9F-5661A0B9E757}" type="presOf" srcId="{BC8892D9-2C1B-4A2E-B7B0-5C5FC74D55A9}" destId="{4B5C7F17-5ABC-4803-A76E-318208845566}" srcOrd="0" destOrd="1" presId="urn:microsoft.com/office/officeart/2005/8/layout/chevronAccent+Icon"/>
    <dgm:cxn modelId="{0BF7013D-396A-4A45-A917-AC56445F803B}" type="presOf" srcId="{96609182-4688-43EE-99CA-216C2C87282B}" destId="{4B5C7F17-5ABC-4803-A76E-318208845566}" srcOrd="0" destOrd="0" presId="urn:microsoft.com/office/officeart/2005/8/layout/chevronAccent+Icon"/>
    <dgm:cxn modelId="{BFA92664-10C7-42F4-9F77-C726C772EA7C}" srcId="{96609182-4688-43EE-99CA-216C2C87282B}" destId="{B920136D-8C4D-481B-A564-5D8624DF5D34}" srcOrd="8" destOrd="0" parTransId="{A5042B74-4B38-4694-9E80-9DF351E448C5}" sibTransId="{94366474-7E9E-4487-B6FC-2F55C1AEF441}"/>
    <dgm:cxn modelId="{80BA9145-8D75-4069-82B7-49E16C04C770}" srcId="{96609182-4688-43EE-99CA-216C2C87282B}" destId="{27B0B395-B2D2-4263-82EB-66D54C53BEB3}" srcOrd="3" destOrd="0" parTransId="{A05B5093-8AED-40FD-A3F5-9D398C8A74FD}" sibTransId="{EA3AB53E-4BEE-40E8-BC87-CBCA29F22A50}"/>
    <dgm:cxn modelId="{71C6BD70-A6F1-4630-A7BC-7A68944BBC95}" srcId="{96609182-4688-43EE-99CA-216C2C87282B}" destId="{C7E53733-7BD2-4E7F-9E4D-069793AD6C98}" srcOrd="2" destOrd="0" parTransId="{CC3A7844-8993-478E-8C72-4530DFAD0B3B}" sibTransId="{E134242E-32F3-49F3-8AC3-F9FB24B91927}"/>
    <dgm:cxn modelId="{5E0FD754-06F7-4190-8EE3-F3F90F74A9F5}" type="presOf" srcId="{27B0B395-B2D2-4263-82EB-66D54C53BEB3}" destId="{4B5C7F17-5ABC-4803-A76E-318208845566}" srcOrd="0" destOrd="4" presId="urn:microsoft.com/office/officeart/2005/8/layout/chevronAccent+Icon"/>
    <dgm:cxn modelId="{CF4AD184-BC21-4EFB-97B2-5B67D5B7064D}" type="presOf" srcId="{6EBCFA42-B592-4993-8170-7813C4E77DA9}" destId="{4B5C7F17-5ABC-4803-A76E-318208845566}" srcOrd="0" destOrd="2" presId="urn:microsoft.com/office/officeart/2005/8/layout/chevronAccent+Icon"/>
    <dgm:cxn modelId="{AB4DDA87-B57A-4F3B-8C45-D4DC95234E67}" srcId="{E3847CED-5A5B-448F-853A-492B87C1B23C}" destId="{96609182-4688-43EE-99CA-216C2C87282B}" srcOrd="0" destOrd="0" parTransId="{061145E9-C048-4428-9E73-BF0E8FDA93C4}" sibTransId="{D98445E6-389A-4CB0-8A07-C6C5B0E837A9}"/>
    <dgm:cxn modelId="{AA47CEA4-0D73-4940-93E0-789D40498C29}" srcId="{96609182-4688-43EE-99CA-216C2C87282B}" destId="{5E146CDF-0096-4ECB-80A0-A6F00D3CD323}" srcOrd="7" destOrd="0" parTransId="{657103B4-CB81-4B66-B8F3-C376B2AEBE55}" sibTransId="{A3900C82-E6C2-4E63-A903-A2ED0246AB91}"/>
    <dgm:cxn modelId="{617252B3-2AE9-4C6D-95C8-137C2A371941}" srcId="{96609182-4688-43EE-99CA-216C2C87282B}" destId="{7B244E53-D508-4016-A184-82BA71BDA8E4}" srcOrd="5" destOrd="0" parTransId="{5789F7F4-3095-4C5B-A778-33A7FE1FCF27}" sibTransId="{B3B70829-4572-4DC4-A4FD-7ADC50F96FFA}"/>
    <dgm:cxn modelId="{0D7592B7-FA31-4DD2-AD12-AD7C1BD3A9E5}" type="presOf" srcId="{FAFC2739-935B-4288-87D1-A7B7ED291728}" destId="{4B5C7F17-5ABC-4803-A76E-318208845566}" srcOrd="0" destOrd="5" presId="urn:microsoft.com/office/officeart/2005/8/layout/chevronAccent+Icon"/>
    <dgm:cxn modelId="{DD8ECACA-A804-421A-8867-36A9E7B9F395}" srcId="{96609182-4688-43EE-99CA-216C2C87282B}" destId="{BC8892D9-2C1B-4A2E-B7B0-5C5FC74D55A9}" srcOrd="0" destOrd="0" parTransId="{0B1E45AD-13DD-4106-A7AE-D5FBE373A10F}" sibTransId="{82D6EC39-5C29-47F7-875F-E03BB298589E}"/>
    <dgm:cxn modelId="{2E628BCC-3A83-4952-83F3-B161F506CA73}" type="presOf" srcId="{C7E53733-7BD2-4E7F-9E4D-069793AD6C98}" destId="{4B5C7F17-5ABC-4803-A76E-318208845566}" srcOrd="0" destOrd="3" presId="urn:microsoft.com/office/officeart/2005/8/layout/chevronAccent+Icon"/>
    <dgm:cxn modelId="{803AE5F2-2D51-4877-84A6-4C314B7C5C6C}" type="presOf" srcId="{B920136D-8C4D-481B-A564-5D8624DF5D34}" destId="{4B5C7F17-5ABC-4803-A76E-318208845566}" srcOrd="0" destOrd="9" presId="urn:microsoft.com/office/officeart/2005/8/layout/chevronAccent+Icon"/>
    <dgm:cxn modelId="{7DFAF8F4-2F80-4BFD-ACA9-C46FA652E108}" srcId="{96609182-4688-43EE-99CA-216C2C87282B}" destId="{FAFC2739-935B-4288-87D1-A7B7ED291728}" srcOrd="4" destOrd="0" parTransId="{FF49E631-0F83-479B-9AC4-DEE7E3CEE270}" sibTransId="{88D6D3CB-B060-48E8-A7F1-41A08CDB4A98}"/>
    <dgm:cxn modelId="{9BE7AEF5-72DF-47E3-A24C-B6A4921FF57D}" type="presOf" srcId="{E3847CED-5A5B-448F-853A-492B87C1B23C}" destId="{EFE181D5-D93B-4B29-AECE-E25BD33AB28C}" srcOrd="0" destOrd="0" presId="urn:microsoft.com/office/officeart/2005/8/layout/chevronAccent+Icon"/>
    <dgm:cxn modelId="{53B01CF9-863D-4AE0-84B6-E561841BFA9E}" srcId="{96609182-4688-43EE-99CA-216C2C87282B}" destId="{6EBCFA42-B592-4993-8170-7813C4E77DA9}" srcOrd="1" destOrd="0" parTransId="{6D4A96AD-934C-4265-AE37-EC9A3B815A2F}" sibTransId="{52AB8A6A-CA03-4A94-ADC7-B57FB1E07ADA}"/>
    <dgm:cxn modelId="{E7ECFF69-440D-43B7-B8BE-D6210013F2EA}" type="presParOf" srcId="{EFE181D5-D93B-4B29-AECE-E25BD33AB28C}" destId="{FB380197-3433-4091-BB28-69AC4AD3183B}" srcOrd="0" destOrd="0" presId="urn:microsoft.com/office/officeart/2005/8/layout/chevronAccent+Icon"/>
    <dgm:cxn modelId="{7133069E-4692-4633-9533-24122AC37B54}" type="presParOf" srcId="{FB380197-3433-4091-BB28-69AC4AD3183B}" destId="{9669991E-8C0F-4005-9742-96DBD8957FFC}" srcOrd="0" destOrd="0" presId="urn:microsoft.com/office/officeart/2005/8/layout/chevronAccent+Icon"/>
    <dgm:cxn modelId="{A68DC3A5-9270-4705-9B1E-1E4C27FF6EAE}" type="presParOf" srcId="{FB380197-3433-4091-BB28-69AC4AD3183B}" destId="{4B5C7F17-5ABC-4803-A76E-318208845566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69991E-8C0F-4005-9742-96DBD8957FFC}">
      <dsp:nvSpPr>
        <dsp:cNvPr id="0" name=""/>
        <dsp:cNvSpPr/>
      </dsp:nvSpPr>
      <dsp:spPr>
        <a:xfrm>
          <a:off x="0" y="508414"/>
          <a:ext cx="6858000" cy="2647188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5C7F17-5ABC-4803-A76E-318208845566}">
      <dsp:nvSpPr>
        <dsp:cNvPr id="0" name=""/>
        <dsp:cNvSpPr/>
      </dsp:nvSpPr>
      <dsp:spPr>
        <a:xfrm>
          <a:off x="1822951" y="1170211"/>
          <a:ext cx="5791200" cy="26471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Spear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whaling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SMS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Voice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Clone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Angler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Email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QR- code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Evil twining phishing</a:t>
          </a:r>
        </a:p>
      </dsp:txBody>
      <dsp:txXfrm>
        <a:off x="1900484" y="1247744"/>
        <a:ext cx="5636134" cy="2492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247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1114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75462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038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4341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06359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21718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1172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0513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62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054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5402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1718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1842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929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626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0783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0FA9949-6B9F-4448-82A2-20FAFD053C11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0803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0n.com/account" TargetMode="External"/><Relationship Id="rId2" Type="http://schemas.openxmlformats.org/officeDocument/2006/relationships/hyperlink" Target="https://www.amazon.com/accoun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mazon.co.uk/account" TargetMode="External"/><Relationship Id="rId4" Type="http://schemas.openxmlformats.org/officeDocument/2006/relationships/hyperlink" Target="https://amazon.com/signin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B46DDE8-BD6F-368C-6B68-8B76B8358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961" y="1846385"/>
            <a:ext cx="3642946" cy="242863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9DDA55B-A096-4123-1C79-0BD5FF72E2F6}"/>
              </a:ext>
            </a:extLst>
          </p:cNvPr>
          <p:cNvSpPr/>
          <p:nvPr/>
        </p:nvSpPr>
        <p:spPr>
          <a:xfrm>
            <a:off x="885093" y="1337987"/>
            <a:ext cx="6143051" cy="42473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cap="none" spc="0" dirty="0">
                <a:ln w="0">
                  <a:solidFill>
                    <a:schemeClr val="accent1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PROTECTING YOURSELF FROM PHISHING ATTACKS </a:t>
            </a:r>
          </a:p>
        </p:txBody>
      </p:sp>
      <p:pic>
        <p:nvPicPr>
          <p:cNvPr id="9" name="Graphic 8" descr="Lock with solid fill">
            <a:extLst>
              <a:ext uri="{FF2B5EF4-FFF2-40B4-BE49-F238E27FC236}">
                <a16:creationId xmlns:a16="http://schemas.microsoft.com/office/drawing/2014/main" id="{55491AB0-CCF8-6493-81F2-0C248D93F4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1000" y="423587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1B02FB-9D4E-6512-85C1-D7E8DC2B51A0}"/>
              </a:ext>
            </a:extLst>
          </p:cNvPr>
          <p:cNvSpPr txBox="1"/>
          <p:nvPr/>
        </p:nvSpPr>
        <p:spPr>
          <a:xfrm>
            <a:off x="3226776" y="5866659"/>
            <a:ext cx="1611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RAJA SAHA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B92267-011F-C85F-BD2D-D70FE15EE96E}"/>
              </a:ext>
            </a:extLst>
          </p:cNvPr>
          <p:cNvCxnSpPr/>
          <p:nvPr/>
        </p:nvCxnSpPr>
        <p:spPr>
          <a:xfrm>
            <a:off x="838200" y="5725981"/>
            <a:ext cx="638907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8992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8BABA1-232C-AE2A-93CA-C0DB134B3F5E}"/>
              </a:ext>
            </a:extLst>
          </p:cNvPr>
          <p:cNvSpPr/>
          <p:nvPr/>
        </p:nvSpPr>
        <p:spPr>
          <a:xfrm>
            <a:off x="3874361" y="2609782"/>
            <a:ext cx="40446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 YOU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BEE0BA-874F-AD5E-EF16-0261EFD109B9}"/>
              </a:ext>
            </a:extLst>
          </p:cNvPr>
          <p:cNvSpPr txBox="1"/>
          <p:nvPr/>
        </p:nvSpPr>
        <p:spPr>
          <a:xfrm>
            <a:off x="9929446" y="6066692"/>
            <a:ext cx="1922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RAJA SAHA</a:t>
            </a:r>
          </a:p>
        </p:txBody>
      </p:sp>
    </p:spTree>
    <p:extLst>
      <p:ext uri="{BB962C8B-B14F-4D97-AF65-F5344CB8AC3E}">
        <p14:creationId xmlns:p14="http://schemas.microsoft.com/office/powerpoint/2010/main" val="1716225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36BB1B-BB8E-6A78-4E8C-E48C813EB2E4}"/>
              </a:ext>
            </a:extLst>
          </p:cNvPr>
          <p:cNvSpPr/>
          <p:nvPr/>
        </p:nvSpPr>
        <p:spPr>
          <a:xfrm>
            <a:off x="3514834" y="388258"/>
            <a:ext cx="470513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</a:t>
            </a:r>
          </a:p>
        </p:txBody>
      </p:sp>
      <p:pic>
        <p:nvPicPr>
          <p:cNvPr id="5" name="Graphic 4" descr="Lock with solid fill">
            <a:extLst>
              <a:ext uri="{FF2B5EF4-FFF2-40B4-BE49-F238E27FC236}">
                <a16:creationId xmlns:a16="http://schemas.microsoft.com/office/drawing/2014/main" id="{492349AD-0B71-C0B6-A3C2-0E3A7B692C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8939" y="241880"/>
            <a:ext cx="914400" cy="91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F16574-0CE0-25F1-A00C-A073A7870C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9862" y="4191000"/>
            <a:ext cx="2286652" cy="16295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8DABBA-B6CB-B1BE-996F-F3EA934B33FA}"/>
              </a:ext>
            </a:extLst>
          </p:cNvPr>
          <p:cNvSpPr txBox="1"/>
          <p:nvPr/>
        </p:nvSpPr>
        <p:spPr>
          <a:xfrm>
            <a:off x="974558" y="1828800"/>
            <a:ext cx="78806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Phishing</a:t>
            </a: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attacks have evolved from simple spam emails to sophisticated, AI powered campaigns that can deceive even security-conscious individuals.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94% of organizations experienced phishing attacks in 2023.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phishing is effective- phishing succeeds because it exploits human psychology rather than technical vulnerabilities. Attackers leverage-trust and authority, urgency and fear, curiosity and greed, social proof.</a:t>
            </a:r>
          </a:p>
        </p:txBody>
      </p:sp>
    </p:spTree>
    <p:extLst>
      <p:ext uri="{BB962C8B-B14F-4D97-AF65-F5344CB8AC3E}">
        <p14:creationId xmlns:p14="http://schemas.microsoft.com/office/powerpoint/2010/main" val="621837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319883-D493-6166-8A8E-87E53321C623}"/>
              </a:ext>
            </a:extLst>
          </p:cNvPr>
          <p:cNvSpPr/>
          <p:nvPr/>
        </p:nvSpPr>
        <p:spPr>
          <a:xfrm>
            <a:off x="1055408" y="506990"/>
            <a:ext cx="9786763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TYPES OF PHISHING ATTACKS</a:t>
            </a:r>
          </a:p>
        </p:txBody>
      </p:sp>
      <p:pic>
        <p:nvPicPr>
          <p:cNvPr id="5" name="Graphic 4" descr="Lock with solid fill">
            <a:extLst>
              <a:ext uri="{FF2B5EF4-FFF2-40B4-BE49-F238E27FC236}">
                <a16:creationId xmlns:a16="http://schemas.microsoft.com/office/drawing/2014/main" id="{D87FD245-F060-A302-C217-5CBF6EE73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1000" y="423587"/>
            <a:ext cx="914400" cy="914400"/>
          </a:xfrm>
          <a:prstGeom prst="rect">
            <a:avLst/>
          </a:prstGeom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A5DC95D-38FD-D3FB-DE22-BEAB18D8B5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4263620"/>
              </p:ext>
            </p:extLst>
          </p:nvPr>
        </p:nvGraphicFramePr>
        <p:xfrm>
          <a:off x="2258785" y="1337987"/>
          <a:ext cx="7620001" cy="43258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3837DD2-6E79-CDC1-1230-24C7A0AEB44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67156" y="4536831"/>
            <a:ext cx="2145323" cy="1430215"/>
          </a:xfrm>
          <a:prstGeom prst="roundRect">
            <a:avLst>
              <a:gd name="adj" fmla="val 16667"/>
            </a:avLst>
          </a:prstGeom>
          <a:ln>
            <a:solidFill>
              <a:srgbClr val="FF0000"/>
            </a:solidFill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7622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922A1F2-E410-02B8-2C90-7B4E64143024}"/>
              </a:ext>
            </a:extLst>
          </p:cNvPr>
          <p:cNvSpPr/>
          <p:nvPr/>
        </p:nvSpPr>
        <p:spPr>
          <a:xfrm>
            <a:off x="1240344" y="657272"/>
            <a:ext cx="9732456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RECOGNIZING </a:t>
            </a:r>
            <a:r>
              <a:rPr lang="en-US" sz="48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PHISHING</a:t>
            </a:r>
            <a:r>
              <a:rPr lang="en-US" sz="4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EMAILS</a:t>
            </a:r>
          </a:p>
        </p:txBody>
      </p:sp>
      <p:pic>
        <p:nvPicPr>
          <p:cNvPr id="6" name="Graphic 5" descr="Lock with solid fill">
            <a:extLst>
              <a:ext uri="{FF2B5EF4-FFF2-40B4-BE49-F238E27FC236}">
                <a16:creationId xmlns:a16="http://schemas.microsoft.com/office/drawing/2014/main" id="{0CE88A55-7B14-A055-8CA2-79FBC6CA1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621" y="573869"/>
            <a:ext cx="914400" cy="9144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8977D93-22E5-81D8-33A9-F23D1E337125}"/>
              </a:ext>
            </a:extLst>
          </p:cNvPr>
          <p:cNvGrpSpPr/>
          <p:nvPr/>
        </p:nvGrpSpPr>
        <p:grpSpPr>
          <a:xfrm>
            <a:off x="567026" y="2492024"/>
            <a:ext cx="10982981" cy="1873951"/>
            <a:chOff x="567026" y="2492024"/>
            <a:chExt cx="10982981" cy="187395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E6A2CF9-CCA8-BAAB-23B8-5E4C7B2A5A24}"/>
                </a:ext>
              </a:extLst>
            </p:cNvPr>
            <p:cNvGrpSpPr/>
            <p:nvPr/>
          </p:nvGrpSpPr>
          <p:grpSpPr>
            <a:xfrm>
              <a:off x="3408949" y="2492024"/>
              <a:ext cx="4597144" cy="1873951"/>
              <a:chOff x="3344778" y="2712350"/>
              <a:chExt cx="5209675" cy="2181727"/>
            </a:xfrm>
          </p:grpSpPr>
          <p:sp>
            <p:nvSpPr>
              <p:cNvPr id="8" name="Arrow: Left-Right 7">
                <a:extLst>
                  <a:ext uri="{FF2B5EF4-FFF2-40B4-BE49-F238E27FC236}">
                    <a16:creationId xmlns:a16="http://schemas.microsoft.com/office/drawing/2014/main" id="{D7520847-E41D-8F6A-F081-3C11226BB926}"/>
                  </a:ext>
                </a:extLst>
              </p:cNvPr>
              <p:cNvSpPr/>
              <p:nvPr/>
            </p:nvSpPr>
            <p:spPr>
              <a:xfrm>
                <a:off x="3344778" y="4256398"/>
                <a:ext cx="5209675" cy="215339"/>
              </a:xfrm>
              <a:prstGeom prst="leftRightArrow">
                <a:avLst/>
              </a:prstGeom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" name="Arrow: Left-Right 6">
                <a:extLst>
                  <a:ext uri="{FF2B5EF4-FFF2-40B4-BE49-F238E27FC236}">
                    <a16:creationId xmlns:a16="http://schemas.microsoft.com/office/drawing/2014/main" id="{67FE7619-876A-4B30-0B2D-2C30CCB3C364}"/>
                  </a:ext>
                </a:extLst>
              </p:cNvPr>
              <p:cNvSpPr/>
              <p:nvPr/>
            </p:nvSpPr>
            <p:spPr>
              <a:xfrm>
                <a:off x="3344779" y="3213661"/>
                <a:ext cx="5209674" cy="215339"/>
              </a:xfrm>
              <a:prstGeom prst="left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2050" name="Picture 2" descr="google correo gmail icono logo símbolo 22484516 PNG">
                <a:extLst>
                  <a:ext uri="{FF2B5EF4-FFF2-40B4-BE49-F238E27FC236}">
                    <a16:creationId xmlns:a16="http://schemas.microsoft.com/office/drawing/2014/main" id="{623AD255-6A3F-6CA3-2DC8-FB7BD7AC704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63579" y="2712350"/>
                <a:ext cx="2181727" cy="2181727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F1F5C1F-1642-68AC-2021-92347AAAF677}"/>
                </a:ext>
              </a:extLst>
            </p:cNvPr>
            <p:cNvSpPr txBox="1"/>
            <p:nvPr/>
          </p:nvSpPr>
          <p:spPr>
            <a:xfrm>
              <a:off x="693821" y="2770417"/>
              <a:ext cx="2757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1"/>
                  </a:solidFill>
                </a:rPr>
                <a:t>Sender analysis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C8E2496-B260-3270-7FBE-5383A009F905}"/>
                </a:ext>
              </a:extLst>
            </p:cNvPr>
            <p:cNvSpPr txBox="1"/>
            <p:nvPr/>
          </p:nvSpPr>
          <p:spPr>
            <a:xfrm>
              <a:off x="8566175" y="2779295"/>
              <a:ext cx="29838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1"/>
                  </a:solidFill>
                </a:rPr>
                <a:t>Content indicators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54F4F66-DFBB-DA48-4334-73897D9C1909}"/>
                </a:ext>
              </a:extLst>
            </p:cNvPr>
            <p:cNvSpPr txBox="1"/>
            <p:nvPr/>
          </p:nvSpPr>
          <p:spPr>
            <a:xfrm>
              <a:off x="567026" y="3630855"/>
              <a:ext cx="27573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Technical Red flags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0A1E61A-19A0-A495-5CD0-0FEFA60974A4}"/>
                </a:ext>
              </a:extLst>
            </p:cNvPr>
            <p:cNvSpPr txBox="1"/>
            <p:nvPr/>
          </p:nvSpPr>
          <p:spPr>
            <a:xfrm>
              <a:off x="8566175" y="3585960"/>
              <a:ext cx="29838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Email header Analysis techniques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9498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8279419F-45B0-1FF4-C8EF-8216EBEB2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44" y="228039"/>
            <a:ext cx="914400" cy="914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FB1799-AB75-6666-D64F-83C07DD1E25E}"/>
              </a:ext>
            </a:extLst>
          </p:cNvPr>
          <p:cNvSpPr/>
          <p:nvPr/>
        </p:nvSpPr>
        <p:spPr>
          <a:xfrm>
            <a:off x="1041533" y="372998"/>
            <a:ext cx="967922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BEST PRACTICE AND PREVENTIONS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83833B-9E03-2333-7F67-3ECDA47062C6}"/>
              </a:ext>
            </a:extLst>
          </p:cNvPr>
          <p:cNvSpPr txBox="1"/>
          <p:nvPr/>
        </p:nvSpPr>
        <p:spPr>
          <a:xfrm>
            <a:off x="1101970" y="1287398"/>
            <a:ext cx="7297615" cy="4919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Email security best practices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When reviewing email content 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Multi-factor authentication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 Regular software updates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Employee training programs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Monthly phishing simulations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Just-in-time training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Gamified learning experiences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2C666A-4779-49B9-83EE-5A386172F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6559" y="3716215"/>
            <a:ext cx="4525925" cy="19518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27339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4983AB0F-9DDC-57A4-C3DC-D4F4F838D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44" y="228039"/>
            <a:ext cx="914400" cy="914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2A37804-DB15-5D25-E102-0AF6A048AF2F}"/>
              </a:ext>
            </a:extLst>
          </p:cNvPr>
          <p:cNvSpPr/>
          <p:nvPr/>
        </p:nvSpPr>
        <p:spPr>
          <a:xfrm>
            <a:off x="2310034" y="317919"/>
            <a:ext cx="722024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REAL WORLD EXAMPLES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BC895A-841D-F132-6071-A8BE1EA44940}"/>
              </a:ext>
            </a:extLst>
          </p:cNvPr>
          <p:cNvSpPr txBox="1"/>
          <p:nvPr/>
        </p:nvSpPr>
        <p:spPr>
          <a:xfrm>
            <a:off x="1162744" y="1758461"/>
            <a:ext cx="7045569" cy="362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Attacks-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b="1" dirty="0">
                <a:solidFill>
                  <a:schemeClr val="bg1"/>
                </a:solidFill>
              </a:rPr>
              <a:t>Google and Facebook ($100 Million Loss)</a:t>
            </a:r>
            <a:endParaRPr lang="en-IN" sz="1400" dirty="0">
              <a:solidFill>
                <a:schemeClr val="bg1"/>
              </a:solidFill>
            </a:endParaRPr>
          </a:p>
          <a:p>
            <a:r>
              <a:rPr lang="en-IN" sz="1600" dirty="0">
                <a:solidFill>
                  <a:schemeClr val="bg1"/>
                </a:solidFill>
              </a:rPr>
              <a:t>Between 2013-2015, both tech giants fell victim to a sophisticated invoice fraud scheme where attackers impersonated their Taiwanese supplier, Quanta. The attack demonstrated how even large organizations with advanced security can be vulnerable to well-crafted social engineering.</a:t>
            </a:r>
          </a:p>
          <a:p>
            <a:endParaRPr lang="en-IN" sz="14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bg1"/>
                </a:solidFill>
              </a:rPr>
              <a:t>Bengaluru Couple Loses ₹4.79 Crore</a:t>
            </a:r>
            <a:endParaRPr lang="en-IN" sz="1600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cs typeface="Arial" panose="020B0604020202020204" pitchFamily="34" charset="0"/>
              </a:rPr>
              <a:t>In 2025, a retired engineer and spouse in Bengaluru were “digitally arrested” by scammers posing as law enforcement, leading to massive financial losses.</a:t>
            </a:r>
          </a:p>
          <a:p>
            <a:pPr>
              <a:lnSpc>
                <a:spcPct val="150000"/>
              </a:lnSpc>
            </a:pP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5EEAEF-6E60-47C3-6ED5-2731096CD8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127" y="3429000"/>
            <a:ext cx="2575771" cy="227856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40782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1DE955AD-0CB7-7FB4-0CA0-D35B5851C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44" y="228039"/>
            <a:ext cx="914400" cy="914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9357B-108F-A226-6494-1290E4698034}"/>
              </a:ext>
            </a:extLst>
          </p:cNvPr>
          <p:cNvSpPr/>
          <p:nvPr/>
        </p:nvSpPr>
        <p:spPr>
          <a:xfrm>
            <a:off x="1670539" y="511351"/>
            <a:ext cx="793518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FINAL TIPS &amp; CONCLUTION</a:t>
            </a:r>
            <a:endParaRPr lang="en-US" sz="4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5875-96BD-AA20-B4D2-0C29DD58AA51}"/>
              </a:ext>
            </a:extLst>
          </p:cNvPr>
          <p:cNvSpPr txBox="1"/>
          <p:nvPr/>
        </p:nvSpPr>
        <p:spPr>
          <a:xfrm>
            <a:off x="1670539" y="1764322"/>
            <a:ext cx="7104184" cy="3900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When in doubt, don’t click!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Report suspicious emails to your IT/security team.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Stay informed—phishing tactics evolve, so must your defenses!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Remember: Strong technical safeguards + educated, alert users = best defense.</a:t>
            </a:r>
          </a:p>
        </p:txBody>
      </p:sp>
      <p:pic>
        <p:nvPicPr>
          <p:cNvPr id="5122" name="Picture 2" descr="New Phishing Attack Strategies: Whaling, Barrel Phishing, Smishing ...">
            <a:extLst>
              <a:ext uri="{FF2B5EF4-FFF2-40B4-BE49-F238E27FC236}">
                <a16:creationId xmlns:a16="http://schemas.microsoft.com/office/drawing/2014/main" id="{95484837-EACF-40F9-52DA-4788F52FF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123" y="4073770"/>
            <a:ext cx="2262554" cy="169691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5321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1CC425-2F0C-81AD-A7F3-4E0E5CBBC29E}"/>
              </a:ext>
            </a:extLst>
          </p:cNvPr>
          <p:cNvSpPr/>
          <p:nvPr/>
        </p:nvSpPr>
        <p:spPr>
          <a:xfrm>
            <a:off x="3613915" y="323781"/>
            <a:ext cx="336983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b="1" dirty="0">
                <a:solidFill>
                  <a:schemeClr val="accent1"/>
                </a:solidFill>
              </a:rPr>
              <a:t>INTERACTIVE QUIZZES </a:t>
            </a:r>
            <a:endParaRPr lang="en-US" sz="6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79CBC7-411C-0700-B42D-26DC4E25C165}"/>
              </a:ext>
            </a:extLst>
          </p:cNvPr>
          <p:cNvSpPr txBox="1"/>
          <p:nvPr/>
        </p:nvSpPr>
        <p:spPr>
          <a:xfrm>
            <a:off x="1647090" y="1041023"/>
            <a:ext cx="737381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Question 1: What is the most common red flag in phishing emails?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Poor grammar and spelling errors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Urgent language demanding immediate action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Generic greetings like 'Dear Customer'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All of the above </a:t>
            </a:r>
          </a:p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Question 2: Which of these URLs is most likely to be a phishing site?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u="sng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https://www.amazon.com/account</a:t>
            </a:r>
            <a:endParaRPr lang="en-IN" sz="1400" dirty="0">
              <a:solidFill>
                <a:schemeClr val="bg1"/>
              </a:solidFill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https://www.amaz0n.com/account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https://amazon.com/signin</a:t>
            </a:r>
            <a:endParaRPr lang="en-IN" sz="1400" dirty="0">
              <a:solidFill>
                <a:schemeClr val="bg1"/>
              </a:solidFill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https://www.amazon.co.uk/account</a:t>
            </a:r>
            <a:endParaRPr lang="en-IN" sz="1400" u="sng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Question 3: </a:t>
            </a:r>
            <a:r>
              <a:rPr lang="en-US" sz="1400" b="1" dirty="0">
                <a:solidFill>
                  <a:schemeClr val="bg1"/>
                </a:solidFill>
              </a:rPr>
              <a:t>True or False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Phishing attacks only target individuals, not organizations.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Multi-factor authentication can help prevent phishing attacks.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Phishing emails often create a sense of urgency to trick users.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Technical defenses alone are enough to stop phishing attacks.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User education is an important part of phishing prevention.</a:t>
            </a:r>
          </a:p>
          <a:p>
            <a:pPr lvl="0"/>
            <a:endParaRPr lang="en-IN" dirty="0">
              <a:solidFill>
                <a:schemeClr val="bg1"/>
              </a:solidFill>
            </a:endParaRPr>
          </a:p>
          <a:p>
            <a:pPr lvl="0"/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927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2C607C-E803-660C-7576-3403E06BBDA9}"/>
              </a:ext>
            </a:extLst>
          </p:cNvPr>
          <p:cNvSpPr/>
          <p:nvPr/>
        </p:nvSpPr>
        <p:spPr>
          <a:xfrm>
            <a:off x="3980459" y="364812"/>
            <a:ext cx="380905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ASSESMENTS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6D5FE0-848E-61A7-49C1-119CB07BCD3C}"/>
              </a:ext>
            </a:extLst>
          </p:cNvPr>
          <p:cNvSpPr txBox="1"/>
          <p:nvPr/>
        </p:nvSpPr>
        <p:spPr>
          <a:xfrm>
            <a:off x="1611923" y="1383378"/>
            <a:ext cx="78251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Phishing Simulations: </a:t>
            </a: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Send fake phishing emails to test employee awareness and response.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Risk Scoring: </a:t>
            </a: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Assign risk levels to users based on behavior and access.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Vulnerability Scanning:</a:t>
            </a:r>
            <a:b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Check systems for weaknesses that phishing can exploit.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Security Culture Surveys:</a:t>
            </a:r>
            <a:b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Measure staff attitudes and awareness about phishing.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Benefits: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Identify weak points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Target training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Improve defenses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Meet compliance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6038971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187</TotalTime>
  <Words>489</Words>
  <Application>Microsoft Office PowerPoint</Application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Century Gothic</vt:lpstr>
      <vt:lpstr>Wingdings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RAJA SAHA</dc:creator>
  <cp:lastModifiedBy>RAJA SAHA</cp:lastModifiedBy>
  <cp:revision>3</cp:revision>
  <dcterms:created xsi:type="dcterms:W3CDTF">2025-07-12T07:53:06Z</dcterms:created>
  <dcterms:modified xsi:type="dcterms:W3CDTF">2025-07-16T05:38:26Z</dcterms:modified>
</cp:coreProperties>
</file>

<file path=docProps/thumbnail.jpeg>
</file>